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387" autoAdjust="0"/>
  </p:normalViewPr>
  <p:slideViewPr>
    <p:cSldViewPr>
      <p:cViewPr varScale="1">
        <p:scale>
          <a:sx n="108" d="100"/>
          <a:sy n="108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3" name="Picture 3" descr="C:\Documents and Settings\gary.li\Desktop\3b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23851" y="2130427"/>
            <a:ext cx="8496300" cy="874713"/>
          </a:xfrm>
        </p:spPr>
        <p:txBody>
          <a:bodyPr/>
          <a:lstStyle>
            <a:lvl1pPr>
              <a:defRPr sz="3300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70661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23851" y="3305177"/>
            <a:ext cx="8496300" cy="461963"/>
          </a:xfrm>
        </p:spPr>
        <p:txBody>
          <a:bodyPr/>
          <a:lstStyle>
            <a:lvl1pPr marL="0" indent="0">
              <a:buFont typeface="Wingdings 2" pitchFamily="18" charset="2"/>
              <a:buNone/>
              <a:defRPr sz="1800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713375-0233-4656-A9A6-21AC65F9BD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6" y="26988"/>
            <a:ext cx="2124075" cy="5994400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1" y="26988"/>
            <a:ext cx="6219825" cy="5994400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3806C-7815-4C00-BAA3-A9D496C0A08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851" y="26990"/>
            <a:ext cx="8496300" cy="593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1628777"/>
            <a:ext cx="4171950" cy="43926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1" y="1628777"/>
            <a:ext cx="4171950" cy="43926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23850" y="6410325"/>
            <a:ext cx="2133600" cy="311150"/>
          </a:xfrm>
        </p:spPr>
        <p:txBody>
          <a:bodyPr/>
          <a:lstStyle>
            <a:lvl1pPr>
              <a:defRPr/>
            </a:lvl1pPr>
          </a:lstStyle>
          <a:p>
            <a:fld id="{8EA573E1-910C-43B5-9778-A7E1CD414CF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02643-3C7E-45B4-96CB-F29FCE84350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7AFCD-100F-4754-BA6C-9C53C6D8C49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628777"/>
            <a:ext cx="417195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28777"/>
            <a:ext cx="417195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B00FEA-BF47-439D-8C61-B33505AC8D7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6CB1C-6947-498B-B058-5BE3ECC480E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42673-3781-417C-85CB-F0CC7AA4CE7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83BE9-022F-4210-8FA2-2EFEFD6BBAB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007D1-A473-4DF0-8B1E-F6C026B1252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5F022-F7E5-4A78-8DA2-508178D4F54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Longfor Content"/>
          <p:cNvPicPr>
            <a:picLocks noChangeAspect="1" noChangeArrowheads="1"/>
          </p:cNvPicPr>
          <p:nvPr userDrawn="1"/>
        </p:nvPicPr>
        <p:blipFill>
          <a:blip r:embed="rId22"/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</p:spPr>
      </p:pic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23851" y="26990"/>
            <a:ext cx="84963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2743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gray">
          <a:xfrm>
            <a:off x="323851" y="1628777"/>
            <a:ext cx="84963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410325"/>
            <a:ext cx="2133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fld id="{1B1A71A0-6810-4BF0-8F34-18A9201EE3A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  <a:ea typeface="华文楷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  <a:ea typeface="华文楷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  <a:ea typeface="华文楷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  <a:ea typeface="华文楷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folHlink"/>
          </a:solidFill>
          <a:latin typeface="Arial" charset="0"/>
          <a:ea typeface="华文楷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folHlink"/>
          </a:solidFill>
          <a:latin typeface="Arial" charset="0"/>
          <a:ea typeface="华文楷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folHlink"/>
          </a:solidFill>
          <a:latin typeface="Arial" charset="0"/>
          <a:ea typeface="华文楷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folHlink"/>
          </a:solidFill>
          <a:latin typeface="Arial" charset="0"/>
          <a:ea typeface="华文楷体" pitchFamily="2" charset="-122"/>
        </a:defRPr>
      </a:lvl9pPr>
    </p:titleStyle>
    <p:bodyStyle>
      <a:lvl1pPr marL="228600" indent="-228600" algn="l" rtl="0" eaLnBrk="0" fontAlgn="base" hangingPunct="0">
        <a:spcBef>
          <a:spcPct val="75000"/>
        </a:spcBef>
        <a:spcAft>
          <a:spcPct val="0"/>
        </a:spcAft>
        <a:buClr>
          <a:srgbClr val="313393"/>
        </a:buClr>
        <a:buFont typeface="Wingdings 2" pitchFamily="18" charset="2"/>
        <a:buChar char="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455613" indent="-225425" algn="l" rtl="0" eaLnBrk="0" fontAlgn="base" hangingPunct="0">
        <a:spcBef>
          <a:spcPct val="20000"/>
        </a:spcBef>
        <a:spcAft>
          <a:spcPct val="0"/>
        </a:spcAft>
        <a:buClr>
          <a:srgbClr val="8F3D43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</a:defRPr>
      </a:lvl2pPr>
      <a:lvl3pPr marL="684213" indent="-227013" algn="l" rtl="0" eaLnBrk="0" fontAlgn="base" hangingPunct="0">
        <a:spcBef>
          <a:spcPct val="20000"/>
        </a:spcBef>
        <a:spcAft>
          <a:spcPct val="0"/>
        </a:spcAft>
        <a:buClr>
          <a:srgbClr val="F3F599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912813" indent="-227013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1141413" indent="-2270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15986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558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30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02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83BE9-022F-4210-8FA2-2EFEFD6BBABD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539552" y="3142979"/>
            <a:ext cx="15576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 dirty="0" smtClean="0">
                <a:solidFill>
                  <a:srgbClr val="000000"/>
                </a:solidFill>
                <a:latin typeface="Arial" pitchFamily="34" charset="0"/>
              </a:rPr>
              <a:t>HR Supervisor</a:t>
            </a:r>
            <a:r>
              <a:rPr lang="en-US" sz="1000" b="1" dirty="0" smtClean="0">
                <a:solidFill>
                  <a:srgbClr val="000000"/>
                </a:solidFill>
                <a:latin typeface="Arial" pitchFamily="34" charset="0"/>
              </a:rPr>
              <a:t>,</a:t>
            </a:r>
            <a:endParaRPr lang="en-US" sz="1000" b="1" dirty="0">
              <a:solidFill>
                <a:srgbClr val="000000"/>
              </a:solidFill>
              <a:latin typeface="Arial" pitchFamily="34" charset="0"/>
            </a:endParaRP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err="1" smtClean="0">
                <a:solidFill>
                  <a:srgbClr val="000000"/>
                </a:solidFill>
                <a:latin typeface="Arial" pitchFamily="34" charset="0"/>
              </a:rPr>
              <a:t>Longfor</a:t>
            </a:r>
            <a:r>
              <a:rPr lang="en-US" sz="1000" b="1" dirty="0" smtClean="0">
                <a:solidFill>
                  <a:srgbClr val="000000"/>
                </a:solidFill>
                <a:latin typeface="Arial" pitchFamily="34" charset="0"/>
              </a:rPr>
              <a:t> Group</a:t>
            </a:r>
            <a:endParaRPr lang="en-US" sz="1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58" y="3949682"/>
          <a:ext cx="8454628" cy="2009637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744617"/>
                <a:gridCol w="1840298"/>
                <a:gridCol w="2037087"/>
                <a:gridCol w="1916313"/>
                <a:gridCol w="1916313"/>
              </a:tblGrid>
              <a:tr h="76199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Career Level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None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Provide support to talent development consulting, experienced recruitment &amp; employer branding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None/>
                      </a:pPr>
                      <a:r>
                        <a:rPr lang="en-US" altLang="zh-CN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People Development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Sales</a:t>
                      </a:r>
                      <a:r>
                        <a:rPr lang="en-US" altLang="zh-CN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management &amp; business acumen</a:t>
                      </a: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None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university recruiting and employer branding in campus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None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total solutions for business include but not limited recruitment, training and talent development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NRDP - HR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MT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Sales</a:t>
                      </a:r>
                      <a:r>
                        <a:rPr lang="en-US" sz="1200" b="0" i="0" u="none" strike="noStrike" baseline="0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Representative - CNS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Sr.</a:t>
                      </a:r>
                      <a:r>
                        <a:rPr lang="en-US" sz="1200" b="0" i="0" u="none" strike="noStrike" baseline="0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Specialist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HRBP for 4 Business Functions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</a:tr>
              <a:tr h="357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/>
                      <a:r>
                        <a:rPr lang="en-US" altLang="zh-CN" sz="12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Johnson &amp; Johnson</a:t>
                      </a:r>
                      <a:r>
                        <a:rPr lang="en-US" altLang="zh-CN" sz="1200" b="1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altLang="zh-CN" sz="1200" b="1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Medical China</a:t>
                      </a:r>
                      <a:endParaRPr lang="en-US" altLang="zh-CN" sz="12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</a:t>
                      </a:r>
                      <a:r>
                        <a:rPr lang="en-US" altLang="zh-CN" sz="12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ohnson &amp; Johnson, XJP, China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</a:t>
                      </a:r>
                      <a:r>
                        <a:rPr lang="en-US" altLang="zh-CN" sz="12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ohnson &amp; Johnson</a:t>
                      </a:r>
                      <a:r>
                        <a:rPr lang="en-US" altLang="zh-CN" sz="1200" b="1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Global Recruiting </a:t>
                      </a:r>
                      <a:r>
                        <a:rPr lang="en-US" altLang="zh-CN" sz="12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China</a:t>
                      </a:r>
                      <a:endParaRPr lang="en-US" altLang="zh-CN" sz="1200" b="1" i="0" u="none" strike="noStrike" dirty="0" smtClean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kern="1200" dirty="0" err="1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Longfor</a:t>
                      </a:r>
                      <a:r>
                        <a:rPr lang="en-US" altLang="zh-CN" sz="1200" b="1" i="0" u="none" strike="noStrike" kern="1200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Group,</a:t>
                      </a:r>
                      <a:r>
                        <a:rPr lang="en-US" altLang="zh-CN" sz="1200" b="1" i="0" u="none" strike="noStrike" kern="1200" baseline="0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Beijing</a:t>
                      </a:r>
                      <a:endParaRPr lang="en-US" altLang="zh-CN" sz="1200" b="1" i="0" u="none" strike="noStrike" kern="1200" dirty="0" smtClean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FF"/>
                    </a:solidFill>
                  </a:tcPr>
                </a:tc>
              </a:tr>
              <a:tr h="2357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J&amp;J MD&amp;D</a:t>
                      </a:r>
                      <a:endParaRPr lang="en-US" sz="1200" b="0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1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J&amp;J </a:t>
                      </a:r>
                      <a:r>
                        <a:rPr lang="en-US" altLang="zh-CN" sz="1200" b="0" i="1" u="none" strike="noStrike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Pharma</a:t>
                      </a:r>
                      <a:endParaRPr lang="en-US" altLang="zh-CN" sz="1200" b="0" i="1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1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J&amp;J </a:t>
                      </a:r>
                      <a:r>
                        <a:rPr lang="en-US" altLang="zh-CN" sz="1200" b="0" i="1" u="none" strike="noStrike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Pharma</a:t>
                      </a:r>
                      <a:endParaRPr lang="en-US" altLang="zh-CN" sz="1200" b="0" i="1" u="none" strike="noStrike" dirty="0" smtClean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1" u="none" strike="noStrike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LongFor</a:t>
                      </a:r>
                      <a:endParaRPr lang="en-US" altLang="zh-CN" sz="1200" b="0" i="1" u="none" strike="noStrike" dirty="0" smtClean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23572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2012</a:t>
                      </a: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2013-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itle 2"/>
          <p:cNvSpPr txBox="1">
            <a:spLocks/>
          </p:cNvSpPr>
          <p:nvPr/>
        </p:nvSpPr>
        <p:spPr bwMode="auto">
          <a:xfrm>
            <a:off x="449293" y="285728"/>
            <a:ext cx="855186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 smtClean="0">
                <a:solidFill>
                  <a:srgbClr val="ED261A"/>
                </a:solidFill>
                <a:latin typeface="Arial" pitchFamily="34" charset="0"/>
              </a:rPr>
              <a:t>Johnny Zhao(Xin) (HRBP)</a:t>
            </a:r>
            <a:endParaRPr lang="zh-CN" altLang="en-US" sz="2600" b="1" dirty="0">
              <a:solidFill>
                <a:srgbClr val="ED261A"/>
              </a:solidFill>
              <a:latin typeface="Arial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2422525" y="1066778"/>
            <a:ext cx="6264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/>
          <a:p>
            <a:pPr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ED261A"/>
              </a:buClr>
              <a:buFont typeface="Webdings" pitchFamily="18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  <a:p>
            <a:pPr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ED261A"/>
              </a:buClr>
              <a:buFont typeface="Webdings" pitchFamily="18" charset="2"/>
              <a:buChar char="4"/>
            </a:pPr>
            <a:r>
              <a:rPr lang="en-US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2010 </a:t>
            </a:r>
            <a:r>
              <a:rPr lang="en-US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China Pharmaceutical University, Nanjing</a:t>
            </a:r>
            <a:endParaRPr lang="en-US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ED261A"/>
              </a:buClr>
              <a:buFont typeface="Webdings" pitchFamily="18" charset="2"/>
              <a:buChar char="4"/>
            </a:pPr>
            <a:endParaRPr lang="en-US" sz="16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1" name="Rectangle 14"/>
          <p:cNvSpPr/>
          <p:nvPr/>
        </p:nvSpPr>
        <p:spPr>
          <a:xfrm>
            <a:off x="2324100" y="1817665"/>
            <a:ext cx="6731000" cy="173380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lnSpc>
                <a:spcPts val="2400"/>
              </a:lnSpc>
              <a:spcBef>
                <a:spcPct val="0"/>
              </a:spcBef>
              <a:buClr>
                <a:srgbClr val="ED261A"/>
              </a:buClr>
              <a:buFont typeface="Webdings" pitchFamily="18" charset="2"/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Experience with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Career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ts val="400"/>
              </a:spcBef>
              <a:buClr>
                <a:srgbClr val="ED261A"/>
              </a:buClr>
              <a:buFont typeface="Webdings" pitchFamily="18" charset="2"/>
              <a:buChar char="4"/>
              <a:defRPr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2010. 1 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2010.6: HR Intern at Recruitment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, JJMC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, supporting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role</a:t>
            </a:r>
          </a:p>
          <a:p>
            <a:pPr marL="342900" indent="-342900" fontAlgn="base">
              <a:spcBef>
                <a:spcPts val="400"/>
              </a:spcBef>
              <a:buClr>
                <a:srgbClr val="ED261A"/>
              </a:buClr>
              <a:buFont typeface="Webdings" pitchFamily="18" charset="2"/>
              <a:buChar char="4"/>
              <a:defRPr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2010.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6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–</a:t>
            </a:r>
            <a:r>
              <a:rPr lang="en-US" altLang="zh-CN" sz="1400" dirty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2010.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12: HR MT at Talent Acquisition &amp; Development, JJMC</a:t>
            </a:r>
            <a:endParaRPr lang="en-US" sz="1400" dirty="0">
              <a:solidFill>
                <a:prstClr val="black"/>
              </a:solidFill>
              <a:latin typeface="Arial" pitchFamily="34" charset="0"/>
              <a:ea typeface="ヒラギノ角ゴ Pro W3"/>
              <a:cs typeface="Arial" pitchFamily="34" charset="0"/>
            </a:endParaRPr>
          </a:p>
          <a:p>
            <a:pPr marL="342900" indent="-342900" fontAlgn="base">
              <a:spcBef>
                <a:spcPts val="400"/>
              </a:spcBef>
              <a:buClr>
                <a:srgbClr val="ED261A"/>
              </a:buClr>
              <a:buFont typeface="Webdings" pitchFamily="18" charset="2"/>
              <a:buChar char="4"/>
              <a:defRPr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2011.1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–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2011.12: 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Rotation as Sales Rep. at CNS, XJP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ea typeface="ヒラギノ角ゴ Pro W3"/>
              <a:cs typeface="Arial" pitchFamily="34" charset="0"/>
            </a:endParaRPr>
          </a:p>
          <a:p>
            <a:pPr marL="342900" indent="-342900" fontAlgn="base">
              <a:spcBef>
                <a:spcPts val="400"/>
              </a:spcBef>
              <a:buClr>
                <a:srgbClr val="ED261A"/>
              </a:buClr>
              <a:buFont typeface="Webdings" pitchFamily="18" charset="2"/>
              <a:buChar char="4"/>
              <a:defRPr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2012.1 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2013.5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: Sr. specialist of university recruiting at GR China</a:t>
            </a:r>
          </a:p>
          <a:p>
            <a:pPr marL="342900" indent="-342900" fontAlgn="base">
              <a:spcBef>
                <a:spcPts val="400"/>
              </a:spcBef>
              <a:buClr>
                <a:srgbClr val="ED261A"/>
              </a:buClr>
              <a:buFont typeface="Webdings" pitchFamily="18" charset="2"/>
              <a:buChar char="4"/>
              <a:defRPr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2013.5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Present: HRBP, </a:t>
            </a:r>
            <a:r>
              <a:rPr lang="en-US" altLang="zh-CN" sz="1400" dirty="0" err="1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LongFor</a:t>
            </a:r>
            <a:r>
              <a:rPr lang="en-US" altLang="zh-CN" sz="1400" dirty="0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 Group, Beijing</a:t>
            </a:r>
            <a:endParaRPr lang="en-US" sz="1400" dirty="0">
              <a:solidFill>
                <a:prstClr val="black"/>
              </a:solidFill>
              <a:latin typeface="Arial" pitchFamily="34" charset="0"/>
              <a:ea typeface="ヒラギノ角ゴ Pro W3"/>
              <a:cs typeface="Arial" pitchFamily="34" charset="0"/>
            </a:endParaRPr>
          </a:p>
        </p:txBody>
      </p:sp>
      <p:pic>
        <p:nvPicPr>
          <p:cNvPr id="12" name="Picture 5" descr="C:\Documents and Settings\xzhao12\Desktop\QQ截图未命名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18508"/>
            <a:ext cx="1224136" cy="1863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4E728F"/>
      </a:dk2>
      <a:lt2>
        <a:srgbClr val="969696"/>
      </a:lt2>
      <a:accent1>
        <a:srgbClr val="34ABCD"/>
      </a:accent1>
      <a:accent2>
        <a:srgbClr val="002664"/>
      </a:accent2>
      <a:accent3>
        <a:srgbClr val="FFFFFF"/>
      </a:accent3>
      <a:accent4>
        <a:srgbClr val="000000"/>
      </a:accent4>
      <a:accent5>
        <a:srgbClr val="AED2E3"/>
      </a:accent5>
      <a:accent6>
        <a:srgbClr val="00215A"/>
      </a:accent6>
      <a:hlink>
        <a:srgbClr val="C0C0C0"/>
      </a:hlink>
      <a:folHlink>
        <a:srgbClr val="095095"/>
      </a:folHlink>
    </a:clrScheme>
    <a:fontScheme name="1_默认设计模板">
      <a:majorFont>
        <a:latin typeface="Arial"/>
        <a:ea typeface="华文楷体"/>
        <a:cs typeface=""/>
      </a:majorFont>
      <a:minorFont>
        <a:latin typeface="Arial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ea typeface="华文楷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ea typeface="华文楷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3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C3D7F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DEE8F6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4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8DABCF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5D2E4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5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B3C7DF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D6E0EC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B3C7DF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D6E0EC"/>
        </a:accent5>
        <a:accent6>
          <a:srgbClr val="738F98"/>
        </a:accent6>
        <a:hlink>
          <a:srgbClr val="DA8A74"/>
        </a:hlink>
        <a:folHlink>
          <a:srgbClr val="D3BA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PresentationFormat>全屏显示(4:3)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1_默认设计模板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赵鑫</dc:creator>
  <cp:lastModifiedBy>赵鑫,zhaoxin3</cp:lastModifiedBy>
  <cp:revision>3</cp:revision>
  <dcterms:created xsi:type="dcterms:W3CDTF">2014-09-17T13:18:22Z</dcterms:created>
  <dcterms:modified xsi:type="dcterms:W3CDTF">2014-09-17T13:20:19Z</dcterms:modified>
</cp:coreProperties>
</file>